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1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8"/>
  </p:notesMasterIdLst>
  <p:sldIdLst>
    <p:sldId id="256" r:id="rId2"/>
    <p:sldId id="257" r:id="rId3"/>
    <p:sldId id="259" r:id="rId4"/>
    <p:sldId id="258" r:id="rId5"/>
    <p:sldId id="285" r:id="rId6"/>
    <p:sldId id="260" r:id="rId7"/>
    <p:sldId id="268" r:id="rId8"/>
    <p:sldId id="261" r:id="rId9"/>
    <p:sldId id="262" r:id="rId10"/>
    <p:sldId id="264" r:id="rId11"/>
    <p:sldId id="266" r:id="rId12"/>
    <p:sldId id="270" r:id="rId13"/>
    <p:sldId id="269" r:id="rId14"/>
    <p:sldId id="272" r:id="rId15"/>
    <p:sldId id="271" r:id="rId16"/>
    <p:sldId id="273" r:id="rId17"/>
    <p:sldId id="274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6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66" autoAdjust="0"/>
    <p:restoredTop sz="86421" autoAdjust="0"/>
  </p:normalViewPr>
  <p:slideViewPr>
    <p:cSldViewPr snapToGrid="0">
      <p:cViewPr varScale="1">
        <p:scale>
          <a:sx n="100" d="100"/>
          <a:sy n="100" d="100"/>
        </p:scale>
        <p:origin x="564" y="96"/>
      </p:cViewPr>
      <p:guideLst/>
    </p:cSldViewPr>
  </p:slideViewPr>
  <p:outlineViewPr>
    <p:cViewPr>
      <p:scale>
        <a:sx n="33" d="100"/>
        <a:sy n="33" d="100"/>
      </p:scale>
      <p:origin x="0" y="-5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Code%20Basics\MySQL\Codebasica_SQL_Challenge\Reports\Q3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Code%20Basics\MySQL\Codebasica_SQL_Challenge\Reports\Q4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Code%20Basics\MySQL\Codebasica_SQL_Challenge\Reports\Q6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Code%20Basics\MySQL\Codebasica_SQL_Challenge\Reports\Q9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Code%20Basics\MySQL\Codebasica_SQL_Challenge\Reports\Q9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Code%20Basics\MySQL\Codebasica_SQL_Challenge\Reports\Q10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Code%20Basics\MySQL\Codebasica_SQL_Challenge\Reports\Q10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OneDrive\Desktop\Code%20Basics\MySQL\Codebasica_SQL_Challenge\Reports\Q10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sz="1050" dirty="0" smtClean="0">
                <a:latin typeface="Arial Black" panose="020B0A04020102020204" pitchFamily="34" charset="0"/>
              </a:rPr>
              <a:t>Unique</a:t>
            </a:r>
            <a:r>
              <a:rPr lang="en-US" sz="1050" baseline="0" dirty="0" smtClean="0">
                <a:latin typeface="Arial Black" panose="020B0A04020102020204" pitchFamily="34" charset="0"/>
              </a:rPr>
              <a:t> product count per segment</a:t>
            </a:r>
            <a:endParaRPr lang="en-IN" sz="1050" dirty="0">
              <a:latin typeface="Arial Black" panose="020B0A040201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'Q3'!$A$2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'Q3'!$B$1</c:f>
              <c:strCache>
                <c:ptCount val="1"/>
                <c:pt idx="0">
                  <c:v>product_count</c:v>
                </c:pt>
              </c:strCache>
            </c:strRef>
          </c:cat>
          <c:val>
            <c:numRef>
              <c:f>'Q3'!$B$2</c:f>
              <c:numCache>
                <c:formatCode>General</c:formatCode>
                <c:ptCount val="1"/>
                <c:pt idx="0">
                  <c:v>129</c:v>
                </c:pt>
              </c:numCache>
            </c:numRef>
          </c:val>
        </c:ser>
        <c:ser>
          <c:idx val="1"/>
          <c:order val="1"/>
          <c:tx>
            <c:strRef>
              <c:f>'Q3'!$A$3</c:f>
              <c:strCache>
                <c:ptCount val="1"/>
                <c:pt idx="0">
                  <c:v>Accessories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'Q3'!$B$1</c:f>
              <c:strCache>
                <c:ptCount val="1"/>
                <c:pt idx="0">
                  <c:v>product_count</c:v>
                </c:pt>
              </c:strCache>
            </c:strRef>
          </c:cat>
          <c:val>
            <c:numRef>
              <c:f>'Q3'!$B$3</c:f>
              <c:numCache>
                <c:formatCode>General</c:formatCode>
                <c:ptCount val="1"/>
                <c:pt idx="0">
                  <c:v>116</c:v>
                </c:pt>
              </c:numCache>
            </c:numRef>
          </c:val>
        </c:ser>
        <c:ser>
          <c:idx val="2"/>
          <c:order val="2"/>
          <c:tx>
            <c:strRef>
              <c:f>'Q3'!$A$4</c:f>
              <c:strCache>
                <c:ptCount val="1"/>
                <c:pt idx="0">
                  <c:v>Peripherals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'Q3'!$B$1</c:f>
              <c:strCache>
                <c:ptCount val="1"/>
                <c:pt idx="0">
                  <c:v>product_count</c:v>
                </c:pt>
              </c:strCache>
            </c:strRef>
          </c:cat>
          <c:val>
            <c:numRef>
              <c:f>'Q3'!$B$4</c:f>
              <c:numCache>
                <c:formatCode>General</c:formatCode>
                <c:ptCount val="1"/>
                <c:pt idx="0">
                  <c:v>84</c:v>
                </c:pt>
              </c:numCache>
            </c:numRef>
          </c:val>
        </c:ser>
        <c:ser>
          <c:idx val="3"/>
          <c:order val="3"/>
          <c:tx>
            <c:strRef>
              <c:f>'Q3'!$A$5</c:f>
              <c:strCache>
                <c:ptCount val="1"/>
                <c:pt idx="0">
                  <c:v>Desktop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'Q3'!$B$1</c:f>
              <c:strCache>
                <c:ptCount val="1"/>
                <c:pt idx="0">
                  <c:v>product_count</c:v>
                </c:pt>
              </c:strCache>
            </c:strRef>
          </c:cat>
          <c:val>
            <c:numRef>
              <c:f>'Q3'!$B$5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</c:ser>
        <c:ser>
          <c:idx val="4"/>
          <c:order val="4"/>
          <c:tx>
            <c:strRef>
              <c:f>'Q3'!$A$6</c:f>
              <c:strCache>
                <c:ptCount val="1"/>
                <c:pt idx="0">
                  <c:v>Storage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'Q3'!$B$1</c:f>
              <c:strCache>
                <c:ptCount val="1"/>
                <c:pt idx="0">
                  <c:v>product_count</c:v>
                </c:pt>
              </c:strCache>
            </c:strRef>
          </c:cat>
          <c:val>
            <c:numRef>
              <c:f>'Q3'!$B$6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</c:ser>
        <c:ser>
          <c:idx val="5"/>
          <c:order val="5"/>
          <c:tx>
            <c:strRef>
              <c:f>'Q3'!$A$7</c:f>
              <c:strCache>
                <c:ptCount val="1"/>
                <c:pt idx="0">
                  <c:v>Networking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'Q3'!$B$1</c:f>
              <c:strCache>
                <c:ptCount val="1"/>
                <c:pt idx="0">
                  <c:v>product_count</c:v>
                </c:pt>
              </c:strCache>
            </c:strRef>
          </c:cat>
          <c:val>
            <c:numRef>
              <c:f>'Q3'!$B$7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48213440"/>
        <c:axId val="248213832"/>
      </c:barChart>
      <c:catAx>
        <c:axId val="248213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8213832"/>
        <c:crosses val="autoZero"/>
        <c:auto val="1"/>
        <c:lblAlgn val="ctr"/>
        <c:lblOffset val="100"/>
        <c:noMultiLvlLbl val="0"/>
      </c:catAx>
      <c:valAx>
        <c:axId val="248213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8213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4444444444444446E-2"/>
          <c:y val="0.14261592300962381"/>
          <c:w val="0.9"/>
          <c:h val="7.56733012540099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dirty="0">
                <a:latin typeface="Arial Black" panose="020B0A04020102020204" pitchFamily="34" charset="0"/>
              </a:rPr>
              <a:t>Unique Products count 2020 </a:t>
            </a:r>
            <a:r>
              <a:rPr lang="en-IN" sz="1400" dirty="0" err="1">
                <a:latin typeface="Arial Black" panose="020B0A04020102020204" pitchFamily="34" charset="0"/>
              </a:rPr>
              <a:t>vs</a:t>
            </a:r>
            <a:r>
              <a:rPr lang="en-IN" sz="1400" dirty="0">
                <a:latin typeface="Arial Black" panose="020B0A04020102020204" pitchFamily="34" charset="0"/>
              </a:rPr>
              <a:t> 2021</a:t>
            </a:r>
          </a:p>
        </c:rich>
      </c:tx>
      <c:layout>
        <c:manualLayout>
          <c:xMode val="edge"/>
          <c:yMode val="edge"/>
          <c:x val="0.22901968338916887"/>
          <c:y val="2.38485874998020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'Q4'!$B$1</c:f>
              <c:strCache>
                <c:ptCount val="1"/>
                <c:pt idx="0">
                  <c:v>unique_product_count_2020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'Q4'!$A$2:$A$7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'Q4'!$B$2:$B$7</c:f>
              <c:numCache>
                <c:formatCode>General</c:formatCode>
                <c:ptCount val="6"/>
                <c:pt idx="0">
                  <c:v>69</c:v>
                </c:pt>
                <c:pt idx="1">
                  <c:v>92</c:v>
                </c:pt>
                <c:pt idx="2">
                  <c:v>59</c:v>
                </c:pt>
                <c:pt idx="3">
                  <c:v>7</c:v>
                </c:pt>
                <c:pt idx="4">
                  <c:v>12</c:v>
                </c:pt>
                <c:pt idx="5">
                  <c:v>6</c:v>
                </c:pt>
              </c:numCache>
            </c:numRef>
          </c:val>
        </c:ser>
        <c:ser>
          <c:idx val="1"/>
          <c:order val="1"/>
          <c:tx>
            <c:strRef>
              <c:f>'Q4'!$C$1</c:f>
              <c:strCache>
                <c:ptCount val="1"/>
                <c:pt idx="0">
                  <c:v>unique_product_count_2021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0000"/>
                  </a:schemeClr>
                </a:gs>
                <a:gs pos="78000">
                  <a:schemeClr val="accent2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'Q4'!$A$2:$A$7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'Q4'!$C$2:$C$7</c:f>
              <c:numCache>
                <c:formatCode>General</c:formatCode>
                <c:ptCount val="6"/>
                <c:pt idx="0">
                  <c:v>103</c:v>
                </c:pt>
                <c:pt idx="1">
                  <c:v>108</c:v>
                </c:pt>
                <c:pt idx="2">
                  <c:v>75</c:v>
                </c:pt>
                <c:pt idx="3">
                  <c:v>22</c:v>
                </c:pt>
                <c:pt idx="4">
                  <c:v>17</c:v>
                </c:pt>
                <c:pt idx="5">
                  <c:v>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8208736"/>
        <c:axId val="248214616"/>
      </c:barChart>
      <c:catAx>
        <c:axId val="2482087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214616"/>
        <c:crosses val="autoZero"/>
        <c:auto val="1"/>
        <c:lblAlgn val="ctr"/>
        <c:lblOffset val="100"/>
        <c:noMultiLvlLbl val="0"/>
      </c:catAx>
      <c:valAx>
        <c:axId val="248214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20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latin typeface="Arial Black" panose="020B0A04020102020204" pitchFamily="34" charset="0"/>
              </a:rPr>
              <a:t>Top 5 Indian customers with highest average discount % for</a:t>
            </a:r>
            <a:r>
              <a:rPr lang="en-IN" baseline="0" dirty="0">
                <a:latin typeface="Arial Black" panose="020B0A04020102020204" pitchFamily="34" charset="0"/>
              </a:rPr>
              <a:t> FY</a:t>
            </a:r>
            <a:r>
              <a:rPr lang="en-IN" dirty="0">
                <a:latin typeface="Arial Black" panose="020B0A04020102020204" pitchFamily="34" charset="0"/>
              </a:rPr>
              <a:t> 2021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'Q6'!$B$2</c:f>
              <c:strCache>
                <c:ptCount val="1"/>
                <c:pt idx="0">
                  <c:v>Flipkart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'Q6'!$C$1</c:f>
              <c:strCache>
                <c:ptCount val="1"/>
                <c:pt idx="0">
                  <c:v>avg_discount_pct</c:v>
                </c:pt>
              </c:strCache>
            </c:strRef>
          </c:cat>
          <c:val>
            <c:numRef>
              <c:f>'Q6'!$C$2</c:f>
              <c:numCache>
                <c:formatCode>0.00%</c:formatCode>
                <c:ptCount val="1"/>
                <c:pt idx="0">
                  <c:v>0.30830000000000002</c:v>
                </c:pt>
              </c:numCache>
            </c:numRef>
          </c:val>
        </c:ser>
        <c:ser>
          <c:idx val="1"/>
          <c:order val="1"/>
          <c:tx>
            <c:strRef>
              <c:f>'Q6'!$B$3</c:f>
              <c:strCache>
                <c:ptCount val="1"/>
                <c:pt idx="0">
                  <c:v>Viveks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'Q6'!$C$1</c:f>
              <c:strCache>
                <c:ptCount val="1"/>
                <c:pt idx="0">
                  <c:v>avg_discount_pct</c:v>
                </c:pt>
              </c:strCache>
            </c:strRef>
          </c:cat>
          <c:val>
            <c:numRef>
              <c:f>'Q6'!$C$3</c:f>
              <c:numCache>
                <c:formatCode>0.00%</c:formatCode>
                <c:ptCount val="1"/>
                <c:pt idx="0">
                  <c:v>0.30380000000000001</c:v>
                </c:pt>
              </c:numCache>
            </c:numRef>
          </c:val>
        </c:ser>
        <c:ser>
          <c:idx val="2"/>
          <c:order val="2"/>
          <c:tx>
            <c:strRef>
              <c:f>'Q6'!$B$4</c:f>
              <c:strCache>
                <c:ptCount val="1"/>
                <c:pt idx="0">
                  <c:v>Ezone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'Q6'!$C$1</c:f>
              <c:strCache>
                <c:ptCount val="1"/>
                <c:pt idx="0">
                  <c:v>avg_discount_pct</c:v>
                </c:pt>
              </c:strCache>
            </c:strRef>
          </c:cat>
          <c:val>
            <c:numRef>
              <c:f>'Q6'!$C$4</c:f>
              <c:numCache>
                <c:formatCode>0.00%</c:formatCode>
                <c:ptCount val="1"/>
                <c:pt idx="0">
                  <c:v>0.30280000000000001</c:v>
                </c:pt>
              </c:numCache>
            </c:numRef>
          </c:val>
        </c:ser>
        <c:ser>
          <c:idx val="3"/>
          <c:order val="3"/>
          <c:tx>
            <c:strRef>
              <c:f>'Q6'!$B$5</c:f>
              <c:strCache>
                <c:ptCount val="1"/>
                <c:pt idx="0">
                  <c:v>Croma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'Q6'!$C$1</c:f>
              <c:strCache>
                <c:ptCount val="1"/>
                <c:pt idx="0">
                  <c:v>avg_discount_pct</c:v>
                </c:pt>
              </c:strCache>
            </c:strRef>
          </c:cat>
          <c:val>
            <c:numRef>
              <c:f>'Q6'!$C$5</c:f>
              <c:numCache>
                <c:formatCode>0.00%</c:formatCode>
                <c:ptCount val="1"/>
                <c:pt idx="0">
                  <c:v>0.30249999999999999</c:v>
                </c:pt>
              </c:numCache>
            </c:numRef>
          </c:val>
        </c:ser>
        <c:ser>
          <c:idx val="4"/>
          <c:order val="4"/>
          <c:tx>
            <c:strRef>
              <c:f>'Q6'!$B$6</c:f>
              <c:strCache>
                <c:ptCount val="1"/>
                <c:pt idx="0">
                  <c:v>Amazon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'Q6'!$C$1</c:f>
              <c:strCache>
                <c:ptCount val="1"/>
                <c:pt idx="0">
                  <c:v>avg_discount_pct</c:v>
                </c:pt>
              </c:strCache>
            </c:strRef>
          </c:cat>
          <c:val>
            <c:numRef>
              <c:f>'Q6'!$C$6</c:f>
              <c:numCache>
                <c:formatCode>0.00%</c:formatCode>
                <c:ptCount val="1"/>
                <c:pt idx="0">
                  <c:v>0.29330000000000001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48210304"/>
        <c:axId val="245130360"/>
      </c:barChart>
      <c:catAx>
        <c:axId val="248210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5130360"/>
        <c:crosses val="autoZero"/>
        <c:auto val="1"/>
        <c:lblAlgn val="ctr"/>
        <c:lblOffset val="100"/>
        <c:noMultiLvlLbl val="0"/>
      </c:catAx>
      <c:valAx>
        <c:axId val="24513036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24821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Gross Sales in Millions by Channel in FY 2021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'Q9'!$B$2</c:f>
              <c:strCache>
                <c:ptCount val="1"/>
                <c:pt idx="0">
                  <c:v>Retailer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7777777777777779E-3"/>
                  <c:y val="-4.629629629629671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'Q9'!$C$1</c:f>
              <c:strCache>
                <c:ptCount val="1"/>
                <c:pt idx="0">
                  <c:v>gross_sales_mln</c:v>
                </c:pt>
              </c:strCache>
            </c:strRef>
          </c:cat>
          <c:val>
            <c:numRef>
              <c:f>'Q9'!$C$2</c:f>
              <c:numCache>
                <c:formatCode>General</c:formatCode>
                <c:ptCount val="1"/>
                <c:pt idx="0">
                  <c:v>1219.08</c:v>
                </c:pt>
              </c:numCache>
            </c:numRef>
          </c:val>
        </c:ser>
        <c:ser>
          <c:idx val="1"/>
          <c:order val="1"/>
          <c:tx>
            <c:strRef>
              <c:f>'Q9'!$B$3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'Q9'!$C$1</c:f>
              <c:strCache>
                <c:ptCount val="1"/>
                <c:pt idx="0">
                  <c:v>gross_sales_mln</c:v>
                </c:pt>
              </c:strCache>
            </c:strRef>
          </c:cat>
          <c:val>
            <c:numRef>
              <c:f>'Q9'!$C$3</c:f>
              <c:numCache>
                <c:formatCode>General</c:formatCode>
                <c:ptCount val="1"/>
                <c:pt idx="0">
                  <c:v>257.52999999999997</c:v>
                </c:pt>
              </c:numCache>
            </c:numRef>
          </c:val>
        </c:ser>
        <c:ser>
          <c:idx val="2"/>
          <c:order val="2"/>
          <c:tx>
            <c:strRef>
              <c:f>'Q9'!$B$4</c:f>
              <c:strCache>
                <c:ptCount val="1"/>
                <c:pt idx="0">
                  <c:v>Distributor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'Q9'!$C$1</c:f>
              <c:strCache>
                <c:ptCount val="1"/>
                <c:pt idx="0">
                  <c:v>gross_sales_mln</c:v>
                </c:pt>
              </c:strCache>
            </c:strRef>
          </c:cat>
          <c:val>
            <c:numRef>
              <c:f>'Q9'!$C$4</c:f>
              <c:numCache>
                <c:formatCode>General</c:formatCode>
                <c:ptCount val="1"/>
                <c:pt idx="0">
                  <c:v>188.03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45131144"/>
        <c:axId val="245126048"/>
      </c:barChart>
      <c:catAx>
        <c:axId val="245131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5126048"/>
        <c:crosses val="autoZero"/>
        <c:auto val="1"/>
        <c:lblAlgn val="ctr"/>
        <c:lblOffset val="100"/>
        <c:noMultiLvlLbl val="0"/>
      </c:catAx>
      <c:valAx>
        <c:axId val="245126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5131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en-IN" b="1" baseline="0">
                <a:latin typeface="Arial" panose="020B0604020202020204" pitchFamily="34" charset="0"/>
                <a:cs typeface="Arial" panose="020B0604020202020204" pitchFamily="34" charset="0"/>
              </a:rPr>
              <a:t> distribution</a:t>
            </a:r>
            <a:endParaRPr lang="en-IN" b="1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'Q9'!$B$2:$B$4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'Q9'!$D$2:$D$4</c:f>
              <c:numCache>
                <c:formatCode>General</c:formatCode>
                <c:ptCount val="3"/>
                <c:pt idx="0">
                  <c:v>73</c:v>
                </c:pt>
                <c:pt idx="1">
                  <c:v>15</c:v>
                </c:pt>
                <c:pt idx="2">
                  <c:v>11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Top 3 products in N &amp; S division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'Q10'!$A$2:$C$4</c:f>
              <c:multiLvlStrCache>
                <c:ptCount val="3"/>
                <c:lvl>
                  <c:pt idx="0">
                    <c:v>AQ Pen Drive 2 IN 1</c:v>
                  </c:pt>
                  <c:pt idx="1">
                    <c:v>AQ Pen Drive DRC</c:v>
                  </c:pt>
                  <c:pt idx="2">
                    <c:v>AQ Pen Drive DRC</c:v>
                  </c:pt>
                </c:lvl>
                <c:lvl>
                  <c:pt idx="0">
                    <c:v>A6720160103</c:v>
                  </c:pt>
                  <c:pt idx="1">
                    <c:v>A6818160202</c:v>
                  </c:pt>
                  <c:pt idx="2">
                    <c:v>A6819160203</c:v>
                  </c:pt>
                </c:lvl>
                <c:lvl>
                  <c:pt idx="0">
                    <c:v>N &amp; S</c:v>
                  </c:pt>
                  <c:pt idx="1">
                    <c:v>N &amp; S</c:v>
                  </c:pt>
                  <c:pt idx="2">
                    <c:v>N &amp; S</c:v>
                  </c:pt>
                </c:lvl>
              </c:multiLvlStrCache>
            </c:multiLvlStrRef>
          </c:cat>
          <c:val>
            <c:numRef>
              <c:f>'Q10'!$D$2:$D$4</c:f>
              <c:numCache>
                <c:formatCode>General</c:formatCode>
                <c:ptCount val="3"/>
                <c:pt idx="0">
                  <c:v>701373</c:v>
                </c:pt>
                <c:pt idx="1">
                  <c:v>688003</c:v>
                </c:pt>
                <c:pt idx="2">
                  <c:v>676245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0560648"/>
        <c:axId val="250559864"/>
      </c:barChart>
      <c:catAx>
        <c:axId val="250560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50559864"/>
        <c:crosses val="autoZero"/>
        <c:auto val="1"/>
        <c:lblAlgn val="ctr"/>
        <c:lblOffset val="100"/>
        <c:noMultiLvlLbl val="0"/>
      </c:catAx>
      <c:valAx>
        <c:axId val="250559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50560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 3 products in P &amp; A division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78031496062992"/>
          <c:y val="0.19486111111111112"/>
          <c:w val="0.85219685039370074"/>
          <c:h val="0.5628018372703411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'Q10'!$A$5:$C$7</c:f>
              <c:multiLvlStrCache>
                <c:ptCount val="3"/>
                <c:lvl>
                  <c:pt idx="0">
                    <c:v>AQ Gamers Ms</c:v>
                  </c:pt>
                  <c:pt idx="1">
                    <c:v>AQ Maxima Ms</c:v>
                  </c:pt>
                  <c:pt idx="2">
                    <c:v>AQ Maxima Ms</c:v>
                  </c:pt>
                </c:lvl>
                <c:lvl>
                  <c:pt idx="0">
                    <c:v>A2319150302</c:v>
                  </c:pt>
                  <c:pt idx="1">
                    <c:v>A2520150501</c:v>
                  </c:pt>
                  <c:pt idx="2">
                    <c:v>A2520150504</c:v>
                  </c:pt>
                </c:lvl>
                <c:lvl>
                  <c:pt idx="0">
                    <c:v>P &amp; A</c:v>
                  </c:pt>
                  <c:pt idx="1">
                    <c:v>P &amp; A</c:v>
                  </c:pt>
                  <c:pt idx="2">
                    <c:v>P &amp; A</c:v>
                  </c:pt>
                </c:lvl>
              </c:multiLvlStrCache>
            </c:multiLvlStrRef>
          </c:cat>
          <c:val>
            <c:numRef>
              <c:f>'Q10'!$D$5:$D$7</c:f>
              <c:numCache>
                <c:formatCode>General</c:formatCode>
                <c:ptCount val="3"/>
                <c:pt idx="0">
                  <c:v>428498</c:v>
                </c:pt>
                <c:pt idx="1">
                  <c:v>419865</c:v>
                </c:pt>
                <c:pt idx="2">
                  <c:v>419471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0563784"/>
        <c:axId val="250561824"/>
      </c:barChart>
      <c:catAx>
        <c:axId val="250563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I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50561824"/>
        <c:crosses val="autoZero"/>
        <c:auto val="1"/>
        <c:lblAlgn val="ctr"/>
        <c:lblOffset val="100"/>
        <c:noMultiLvlLbl val="0"/>
      </c:catAx>
      <c:valAx>
        <c:axId val="250561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I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50563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 3 products in PC division</a:t>
            </a:r>
            <a:endParaRPr lang="en-IN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0699912510936"/>
          <c:y val="0.18842592592592591"/>
          <c:w val="0.86037445319335082"/>
          <c:h val="0.5630092592592592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'Q10'!$A$8:$C$10</c:f>
              <c:multiLvlStrCache>
                <c:ptCount val="3"/>
                <c:lvl>
                  <c:pt idx="0">
                    <c:v>AQ Digit</c:v>
                  </c:pt>
                  <c:pt idx="1">
                    <c:v>AQ Velocity</c:v>
                  </c:pt>
                  <c:pt idx="2">
                    <c:v>AQ Digit</c:v>
                  </c:pt>
                </c:lvl>
                <c:lvl>
                  <c:pt idx="0">
                    <c:v>A4218110202</c:v>
                  </c:pt>
                  <c:pt idx="1">
                    <c:v>A4319110306</c:v>
                  </c:pt>
                  <c:pt idx="2">
                    <c:v>A4218110208</c:v>
                  </c:pt>
                </c:lvl>
                <c:lvl>
                  <c:pt idx="0">
                    <c:v>PC</c:v>
                  </c:pt>
                  <c:pt idx="1">
                    <c:v>PC</c:v>
                  </c:pt>
                  <c:pt idx="2">
                    <c:v>PC</c:v>
                  </c:pt>
                </c:lvl>
              </c:multiLvlStrCache>
            </c:multiLvlStrRef>
          </c:cat>
          <c:val>
            <c:numRef>
              <c:f>'Q10'!$D$8:$D$10</c:f>
              <c:numCache>
                <c:formatCode>General</c:formatCode>
                <c:ptCount val="3"/>
                <c:pt idx="0">
                  <c:v>17434</c:v>
                </c:pt>
                <c:pt idx="1">
                  <c:v>17280</c:v>
                </c:pt>
                <c:pt idx="2">
                  <c:v>17275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0558296"/>
        <c:axId val="250558688"/>
      </c:barChart>
      <c:catAx>
        <c:axId val="250558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50558688"/>
        <c:crosses val="autoZero"/>
        <c:auto val="1"/>
        <c:lblAlgn val="ctr"/>
        <c:lblOffset val="100"/>
        <c:noMultiLvlLbl val="0"/>
      </c:catAx>
      <c:valAx>
        <c:axId val="250558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50558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B616-0D7F-4143-975F-8A729666B121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5A9E6B9B-1003-41A6-89BE-52CFAEFE13A8}" type="pres">
      <dgm:prSet presAssocID="{4BE8B616-0D7F-4143-975F-8A729666B121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B6D4F0FF-2333-4982-A5FA-363A69429164}" type="presOf" srcId="{4BE8B616-0D7F-4143-975F-8A729666B121}" destId="{5A9E6B9B-1003-41A6-89BE-52CFAEFE13A8}" srcOrd="0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F6AD2-10B8-4820-967C-F569EA1FCE25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9BDA2-B1A6-43E0-BAC0-27506AFCD2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163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BDA2-B1A6-43E0-BAC0-27506AFCD21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66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7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7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6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838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8778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19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111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07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02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90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57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65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86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53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1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35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93A27-34E6-4CCD-BA3A-9A9700A48626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8C6954A-8A35-4F1B-BDF7-FC70B07C2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34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7" Type="http://schemas.openxmlformats.org/officeDocument/2006/relationships/image" Target="../media/image4.png"/><Relationship Id="rId2" Type="http://schemas.microsoft.com/office/2007/relationships/media" Target="../media/media13.wma"/><Relationship Id="rId1" Type="http://schemas.openxmlformats.org/officeDocument/2006/relationships/tags" Target="../tags/tag5.xml"/><Relationship Id="rId6" Type="http://schemas.openxmlformats.org/officeDocument/2006/relationships/chart" Target="../charts/chart2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png"/><Relationship Id="rId5" Type="http://schemas.openxmlformats.org/officeDocument/2006/relationships/diagramData" Target="../diagrams/data1.xml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7" Type="http://schemas.openxmlformats.org/officeDocument/2006/relationships/image" Target="../media/image4.png"/><Relationship Id="rId2" Type="http://schemas.microsoft.com/office/2007/relationships/media" Target="../media/media16.wma"/><Relationship Id="rId1" Type="http://schemas.openxmlformats.org/officeDocument/2006/relationships/tags" Target="../tags/tag6.xml"/><Relationship Id="rId6" Type="http://schemas.openxmlformats.org/officeDocument/2006/relationships/chart" Target="../charts/chart3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ma"/><Relationship Id="rId2" Type="http://schemas.microsoft.com/office/2007/relationships/media" Target="../media/media18.wm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ma"/><Relationship Id="rId2" Type="http://schemas.microsoft.com/office/2007/relationships/media" Target="../media/media19.wm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0.wma"/><Relationship Id="rId7" Type="http://schemas.openxmlformats.org/officeDocument/2006/relationships/image" Target="../media/image25.png"/><Relationship Id="rId2" Type="http://schemas.microsoft.com/office/2007/relationships/media" Target="../media/media20.wma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ma"/><Relationship Id="rId7" Type="http://schemas.openxmlformats.org/officeDocument/2006/relationships/image" Target="../media/image4.png"/><Relationship Id="rId2" Type="http://schemas.microsoft.com/office/2007/relationships/media" Target="../media/media22.wma"/><Relationship Id="rId1" Type="http://schemas.openxmlformats.org/officeDocument/2006/relationships/tags" Target="../tags/tag10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audio" Target="../media/media24.wma"/><Relationship Id="rId7" Type="http://schemas.openxmlformats.org/officeDocument/2006/relationships/chart" Target="../charts/chart7.xml"/><Relationship Id="rId2" Type="http://schemas.microsoft.com/office/2007/relationships/media" Target="../media/media24.wma"/><Relationship Id="rId1" Type="http://schemas.openxmlformats.org/officeDocument/2006/relationships/tags" Target="../tags/tag11.xml"/><Relationship Id="rId6" Type="http://schemas.openxmlformats.org/officeDocument/2006/relationships/chart" Target="../charts/chart6.xml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7" Type="http://schemas.openxmlformats.org/officeDocument/2006/relationships/image" Target="../media/image4.png"/><Relationship Id="rId2" Type="http://schemas.microsoft.com/office/2007/relationships/media" Target="../media/media7.wm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7" Type="http://schemas.openxmlformats.org/officeDocument/2006/relationships/image" Target="../media/image4.png"/><Relationship Id="rId2" Type="http://schemas.microsoft.com/office/2007/relationships/media" Target="../media/media9.wma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6735" y="1468145"/>
            <a:ext cx="8417268" cy="1936807"/>
          </a:xfrm>
        </p:spPr>
        <p:txBody>
          <a:bodyPr/>
          <a:lstStyle/>
          <a:p>
            <a:pPr algn="l"/>
            <a:r>
              <a:rPr lang="en-IN" sz="2800" b="1" dirty="0" smtClean="0"/>
              <a:t>      </a:t>
            </a:r>
            <a:r>
              <a:rPr lang="en-IN" sz="28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SQL </a:t>
            </a:r>
            <a:r>
              <a:rPr lang="en-IN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Challenge </a:t>
            </a:r>
            <a:r>
              <a:rPr lang="en-IN" sz="28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-Atliq</a:t>
            </a:r>
            <a:r>
              <a:rPr lang="en-IN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 </a:t>
            </a:r>
            <a:r>
              <a:rPr lang="en-IN" sz="28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Hardwares</a:t>
            </a:r>
            <a:r>
              <a:rPr lang="en-IN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IN" sz="2800" b="1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IN" sz="28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     </a:t>
            </a:r>
            <a:r>
              <a:rPr lang="en-IN" sz="18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Domain: Consumer goods</a:t>
            </a:r>
            <a:r>
              <a:rPr lang="en-IN" dirty="0">
                <a:solidFill>
                  <a:srgbClr val="FF0000"/>
                </a:solidFill>
              </a:rPr>
              <a:t/>
            </a:r>
            <a:br>
              <a:rPr lang="en-IN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2450" y="6256638"/>
            <a:ext cx="3665837" cy="510746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Created by: Sai Ram Kalluru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01" y="1601495"/>
            <a:ext cx="1057427" cy="1034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47" y="80091"/>
            <a:ext cx="929044" cy="929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7" y="2965621"/>
            <a:ext cx="7998812" cy="288427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7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5"/>
    </mc:Choice>
    <mc:Fallback>
      <p:transition spd="slow" advTm="17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Request 3</a:t>
            </a: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Report unique product counts per segment, sorted in descending order.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Query Used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IN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393" y="4225195"/>
            <a:ext cx="2825580" cy="1911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393" y="2571020"/>
            <a:ext cx="3467100" cy="13239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0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15"/>
    </mc:Choice>
    <mc:Fallback>
      <p:transition spd="slow" advTm="1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47" y="1295617"/>
            <a:ext cx="8596668" cy="388077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Notebooks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segment had the highest unique products.</a:t>
            </a:r>
          </a:p>
          <a:p>
            <a:pPr marL="0" indent="0">
              <a:buNone/>
            </a:pPr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IN" b="1" dirty="0"/>
          </a:p>
          <a:p>
            <a:endParaRPr lang="en-IN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1056721"/>
              </p:ext>
            </p:extLst>
          </p:nvPr>
        </p:nvGraphicFramePr>
        <p:xfrm>
          <a:off x="2042984" y="2433189"/>
          <a:ext cx="5519351" cy="3102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996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4"/>
    </mc:Choice>
    <mc:Fallback>
      <p:transition spd="slow" advTm="19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Request 4</a:t>
            </a: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Which segment had the most increase in unique products from 2020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2021?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Query Used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IN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973" y="1930400"/>
            <a:ext cx="4552950" cy="46291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4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9"/>
    </mc:Choice>
    <mc:Fallback>
      <p:transition spd="slow" advTm="10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284" y="257648"/>
            <a:ext cx="8596668" cy="388077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a difference of 34,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Accessories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 had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highest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 unique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products.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806" y="858409"/>
            <a:ext cx="6625280" cy="1895475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992060"/>
              </p:ext>
            </p:extLst>
          </p:nvPr>
        </p:nvGraphicFramePr>
        <p:xfrm>
          <a:off x="1103870" y="3787345"/>
          <a:ext cx="6820929" cy="2967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2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3"/>
    </mc:Choice>
    <mc:Fallback>
      <p:transition spd="slow" advTm="11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Graphic spid="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Request 5</a:t>
            </a: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Identify products with the highest and lowest manufacturing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costs.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Query Used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IN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34" y="1930399"/>
            <a:ext cx="4609071" cy="46022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71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7"/>
    </mc:Choice>
    <mc:Fallback>
      <p:transition spd="slow" advTm="8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45101" y="879072"/>
            <a:ext cx="5276850" cy="7905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27730" y="268530"/>
            <a:ext cx="8596668" cy="244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AQ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HOME Allin1 Gen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had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highest, and AQ Master wired x1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Ms had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lowest manufacturing cost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91096027"/>
              </p:ext>
            </p:extLst>
          </p:nvPr>
        </p:nvGraphicFramePr>
        <p:xfrm>
          <a:off x="1033710" y="3171039"/>
          <a:ext cx="8128000" cy="2984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27730" y="2543272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Request 6</a:t>
            </a:r>
            <a:b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27730" y="3061045"/>
            <a:ext cx="8596668" cy="244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Find the top 5 customers in India who received the highest average pre-invoice discount percentage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2021?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SQL Query Used: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9658" y="3715266"/>
            <a:ext cx="4182293" cy="284403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9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09"/>
    </mc:Choice>
    <mc:Fallback>
      <p:transition spd="slow" advTm="20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27730" y="268530"/>
            <a:ext cx="8596668" cy="244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At 30.83%, Flipkart had the highest average pre-invoice discount percentage among Indian customers, followed by Viveks, Ezone, Croma, and Amazon.</a:t>
            </a:r>
            <a:endParaRPr lang="en-US" sz="1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572" y="534430"/>
            <a:ext cx="3588866" cy="1269656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495243"/>
              </p:ext>
            </p:extLst>
          </p:nvPr>
        </p:nvGraphicFramePr>
        <p:xfrm>
          <a:off x="827730" y="2999144"/>
          <a:ext cx="7591340" cy="3508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51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44"/>
    </mc:Choice>
    <mc:Fallback>
      <p:transition spd="slow" advTm="20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Graphic spid="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352007"/>
            <a:ext cx="8596668" cy="587107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Request 7</a:t>
            </a: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939114"/>
            <a:ext cx="8596668" cy="244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Monthly gross sales of "Atliq Exclusive".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Query Used: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72" y="1422914"/>
            <a:ext cx="6085703" cy="478017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6"/>
    </mc:Choice>
    <mc:Fallback>
      <p:transition spd="slow" advTm="6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583" y="331789"/>
            <a:ext cx="9109217" cy="582611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746" y="782595"/>
            <a:ext cx="5439654" cy="503462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182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0"/>
    </mc:Choice>
    <mc:Fallback>
      <p:transition spd="slow" advTm="7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93369" y="331789"/>
            <a:ext cx="8385219" cy="67322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20.5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million gross sales, </a:t>
            </a: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November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2020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was the month with highest gross sales.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446638" y="5688700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FY 2020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6954" y="5688700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FY 2021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948941"/>
            <a:ext cx="9210675" cy="45184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5098179" y="4607783"/>
            <a:ext cx="8238" cy="194048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808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18"/>
    </mc:Choice>
    <mc:Fallback>
      <p:transition spd="slow" advTm="40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About the Challenge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77334" y="1753239"/>
            <a:ext cx="8441952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Conducted as part of a hiring process for </a:t>
            </a:r>
            <a:r>
              <a:rPr lang="en-US" b="1" dirty="0"/>
              <a:t>Atliq </a:t>
            </a:r>
            <a:r>
              <a:rPr lang="en-US" b="1" dirty="0" smtClean="0"/>
              <a:t>Hardwares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Tasked with solving </a:t>
            </a:r>
            <a:r>
              <a:rPr lang="en-US" b="1" dirty="0"/>
              <a:t>10 business-critical ad hoc </a:t>
            </a:r>
            <a:r>
              <a:rPr lang="en-US" b="1" dirty="0" smtClean="0"/>
              <a:t>requests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Objective: Provide </a:t>
            </a:r>
            <a:r>
              <a:rPr lang="en-US" b="1" dirty="0"/>
              <a:t>data-driven insights</a:t>
            </a:r>
            <a:r>
              <a:rPr lang="en-US" dirty="0"/>
              <a:t> for executive </a:t>
            </a:r>
            <a:r>
              <a:rPr lang="en-US" dirty="0" smtClean="0"/>
              <a:t>decision-making</a:t>
            </a:r>
          </a:p>
          <a:p>
            <a:endParaRPr lang="en-US" dirty="0"/>
          </a:p>
          <a:p>
            <a:r>
              <a:rPr lang="en-US" dirty="0"/>
              <a:t>Delivered findings through </a:t>
            </a:r>
            <a:r>
              <a:rPr lang="en-US" b="1" dirty="0"/>
              <a:t>SQL</a:t>
            </a:r>
            <a:r>
              <a:rPr lang="en-US" dirty="0"/>
              <a:t> </a:t>
            </a:r>
            <a:r>
              <a:rPr lang="en-US" dirty="0" smtClean="0"/>
              <a:t>queries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73"/>
    </mc:Choice>
    <mc:Fallback>
      <p:transition spd="slow" advTm="16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733" y="824127"/>
            <a:ext cx="4184034" cy="5571462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Q1 2020 had the highest sales with 7M+ units sold.</a:t>
            </a:r>
          </a:p>
          <a:p>
            <a:endParaRPr lang="en-IN" dirty="0"/>
          </a:p>
        </p:txBody>
      </p:sp>
      <p:sp>
        <p:nvSpPr>
          <p:cNvPr id="6" name="Content Placeholder 2"/>
          <p:cNvSpPr txBox="1">
            <a:spLocks noGrp="1"/>
          </p:cNvSpPr>
          <p:nvPr>
            <p:ph sz="half" idx="1"/>
          </p:nvPr>
        </p:nvSpPr>
        <p:spPr>
          <a:xfrm>
            <a:off x="726182" y="824127"/>
            <a:ext cx="4183062" cy="557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Which quarter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FY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2020 had the highest total sold quantity?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Query Used: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91" y="2319638"/>
            <a:ext cx="3038475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291" y="4867875"/>
            <a:ext cx="3695700" cy="135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649" y="1785405"/>
            <a:ext cx="4726201" cy="277407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77334" y="352007"/>
            <a:ext cx="8596668" cy="587107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Request 8</a:t>
            </a: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310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82"/>
    </mc:Choice>
    <mc:Fallback>
      <p:transition spd="slow" advTm="26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352007"/>
            <a:ext cx="8596668" cy="587107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Request 9</a:t>
            </a: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sz="half" idx="1"/>
          </p:nvPr>
        </p:nvSpPr>
        <p:spPr>
          <a:xfrm>
            <a:off x="726182" y="824127"/>
            <a:ext cx="8547820" cy="557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Which channel contributed the most to gross sales in 2021 and its percentage?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Query Used: 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655" y="2014130"/>
            <a:ext cx="5534025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988" y="5185332"/>
            <a:ext cx="5362575" cy="1133475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71"/>
    </mc:Choice>
    <mc:Fallback>
      <p:transition spd="slow" advTm="1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4314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Retailer Channel contributed $1,219.08M, the highest in 2021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60098617"/>
              </p:ext>
            </p:extLst>
          </p:nvPr>
        </p:nvGraphicFramePr>
        <p:xfrm>
          <a:off x="611961" y="1345042"/>
          <a:ext cx="418306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5745422"/>
              </p:ext>
            </p:extLst>
          </p:nvPr>
        </p:nvGraphicFramePr>
        <p:xfrm>
          <a:off x="5089352" y="1361517"/>
          <a:ext cx="4184650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782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6"/>
    </mc:Choice>
    <mc:Fallback>
      <p:transition spd="slow" advTm="17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352007"/>
            <a:ext cx="8596668" cy="587107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Request 10</a:t>
            </a: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sz="half" idx="1"/>
          </p:nvPr>
        </p:nvSpPr>
        <p:spPr>
          <a:xfrm>
            <a:off x="726182" y="824127"/>
            <a:ext cx="8547820" cy="557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Top 3 best-selling products in each division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Query Used: 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39" y="1599041"/>
            <a:ext cx="6334125" cy="44672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8"/>
    </mc:Choice>
    <mc:Fallback>
      <p:transition spd="slow" advTm="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53" y="777317"/>
            <a:ext cx="5216870" cy="24354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39583" y="331789"/>
            <a:ext cx="9109217" cy="582611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339583" y="3503356"/>
            <a:ext cx="8385219" cy="67322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Identified top 3 products per division to improve inventory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planning. </a:t>
            </a:r>
          </a:p>
          <a:p>
            <a:endParaRPr lang="en-IN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938382"/>
              </p:ext>
            </p:extLst>
          </p:nvPr>
        </p:nvGraphicFramePr>
        <p:xfrm>
          <a:off x="465437" y="383996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465862"/>
              </p:ext>
            </p:extLst>
          </p:nvPr>
        </p:nvGraphicFramePr>
        <p:xfrm>
          <a:off x="4946821" y="382349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471873"/>
              </p:ext>
            </p:extLst>
          </p:nvPr>
        </p:nvGraphicFramePr>
        <p:xfrm>
          <a:off x="6676767" y="46955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06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55"/>
    </mc:Choice>
    <mc:Fallback>
      <p:transition spd="slow" advTm="37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Graphic spid="10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7359" y="2598739"/>
            <a:ext cx="7752291" cy="3880772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Through this challenge, I applied advanced SQL techniques to extract key business insights. The findings highlight opportunity for market expansion, product growth, cost optimization and sales strategy.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7359" y="2066925"/>
            <a:ext cx="8596668" cy="1320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Conclusion</a:t>
            </a: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1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99"/>
    </mc:Choice>
    <mc:Fallback>
      <p:transition spd="slow" advTm="18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4925" y="2504302"/>
            <a:ext cx="744855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i="1" dirty="0" smtClean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Thank You For Watching!</a:t>
            </a:r>
            <a:endParaRPr lang="en-US" sz="6000" b="1" i="1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92"/>
    </mc:Choice>
    <mc:Fallback>
      <p:transition spd="slow" advTm="18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About the </a:t>
            </a:r>
            <a:r>
              <a:rPr lang="en-IN" sz="28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Company</a:t>
            </a:r>
            <a:endParaRPr lang="en-IN" sz="28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77334" y="2034226"/>
            <a:ext cx="7321607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Atliq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Hardware's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leading computer hardware manufacturer in India, operating on a fiscal year from September to August. In recent years, the company has expanded its presence internationally. However, the management has identified gaps in data-driven decision-making and aims to strengthen its analytics team. To address this, they designed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challenge to evaluate candidates on their technical and analytical skills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227" y="609600"/>
            <a:ext cx="1057427" cy="10347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2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19"/>
    </mc:Choice>
    <mc:Fallback>
      <p:transition spd="slow" advTm="2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62464"/>
            <a:ext cx="8596668" cy="13208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Getting familiar with the data provided</a:t>
            </a:r>
            <a:endParaRPr lang="en-IN" sz="28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28567"/>
            <a:ext cx="3894666" cy="44049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dim_customer: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customer-related data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dim_product: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product-related data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fact_gross_price: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gross price information for each product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fact_manufacturing_cost: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the cost incurred in the production of each product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fact_pre_invoice_deductions: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pre-invoice deductions information for each product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fact_sales_monthly: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monthly sales data for each product.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328566"/>
            <a:ext cx="4623487" cy="413311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518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05"/>
    </mc:Choice>
    <mc:Fallback>
      <p:transition spd="slow" advTm="2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66689"/>
            <a:ext cx="8596668" cy="1320800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Order of SQL Query Execution: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827089"/>
            <a:ext cx="8596668" cy="5335586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FROM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Identifies the source tables.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JOIN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Combines tables based on the conditions.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WHERE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Filters rows before aggregation.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GROUP BY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Groups the data based on specified columns.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COUNT (*) (or other aggregate functions)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Applied after grouping.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HAVING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Filters aggregated data 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SELECT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Retrieves the final columns and calculated values.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ORDER BY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Sorts the result set.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OFFSET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a certain number of rows.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LIMIT →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Restricts the number of rows returned (if used).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4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55"/>
    </mc:Choice>
    <mc:Fallback>
      <p:transition spd="slow" advTm="35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Request 1</a:t>
            </a:r>
            <a:endParaRPr lang="en-I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518846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List the markets where "Atliq Exclusive" operates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APAC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SQL Query Used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IN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744" y="3043967"/>
            <a:ext cx="4843848" cy="19481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3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9"/>
    </mc:Choice>
    <mc:Fallback>
      <p:transition spd="slow" advTm="1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911" y="125843"/>
            <a:ext cx="8596668" cy="3880773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Atliq Exclusive operates in 8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APAC markets.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/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1" y="551935"/>
            <a:ext cx="1506752" cy="2298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2" y="3348552"/>
            <a:ext cx="6381750" cy="33242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398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61"/>
    </mc:Choice>
    <mc:Fallback>
      <p:transition spd="slow" advTm="22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Request </a:t>
            </a:r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Business Question: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the percentage change in unique products from 2020 to 2021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SQL Query Used: </a:t>
            </a:r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52" y="2351902"/>
            <a:ext cx="8248650" cy="31718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1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0"/>
    </mc:Choice>
    <mc:Fallback>
      <p:transition spd="slow" advTm="16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47" y="1295617"/>
            <a:ext cx="8596668" cy="388077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Unique products increased 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36.33%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2021.</a:t>
            </a:r>
          </a:p>
          <a:p>
            <a:endParaRPr lang="en-IN" b="1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477" y="1902812"/>
            <a:ext cx="4882593" cy="1046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0698" y="3952427"/>
            <a:ext cx="3486150" cy="24479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132497" y="4863351"/>
            <a:ext cx="642552" cy="31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158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54"/>
    </mc:Choice>
    <mc:Fallback>
      <p:transition spd="slow" advTm="16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2.9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5.3|1.4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1199</TotalTime>
  <Words>774</Words>
  <Application>Microsoft Office PowerPoint</Application>
  <PresentationFormat>Widescreen</PresentationFormat>
  <Paragraphs>198</Paragraphs>
  <Slides>26</Slides>
  <Notes>1</Notes>
  <HiddenSlides>0</HiddenSlides>
  <MMClips>26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Trebuchet MS</vt:lpstr>
      <vt:lpstr>Wingdings 3</vt:lpstr>
      <vt:lpstr>Facet</vt:lpstr>
      <vt:lpstr>      SQL Challenge -Atliq Hardwares       Domain: Consumer goods </vt:lpstr>
      <vt:lpstr>About the Challenge </vt:lpstr>
      <vt:lpstr>About the Company</vt:lpstr>
      <vt:lpstr>Getting familiar with the data provided</vt:lpstr>
      <vt:lpstr>Order of SQL Query Execution: </vt:lpstr>
      <vt:lpstr>Request 1</vt:lpstr>
      <vt:lpstr>PowerPoint Presentation</vt:lpstr>
      <vt:lpstr>Request 2</vt:lpstr>
      <vt:lpstr>PowerPoint Presentation</vt:lpstr>
      <vt:lpstr>Request 3</vt:lpstr>
      <vt:lpstr>PowerPoint Presentation</vt:lpstr>
      <vt:lpstr>Request 4</vt:lpstr>
      <vt:lpstr>PowerPoint Presentation</vt:lpstr>
      <vt:lpstr>Request 5</vt:lpstr>
      <vt:lpstr>Request 6  </vt:lpstr>
      <vt:lpstr>PowerPoint Presentation</vt:lpstr>
      <vt:lpstr>Request 7 </vt:lpstr>
      <vt:lpstr>PowerPoint Presentation</vt:lpstr>
      <vt:lpstr>PowerPoint Presentation</vt:lpstr>
      <vt:lpstr>Request 8 </vt:lpstr>
      <vt:lpstr>Request 9 </vt:lpstr>
      <vt:lpstr>Insight: Retailer Channel contributed $1,219.08M, the highest in 2021.</vt:lpstr>
      <vt:lpstr>Request 10 </vt:lpstr>
      <vt:lpstr>PowerPoint Presentation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Challenge -Atliq Hardwares Domain: Consumer goods</dc:title>
  <dc:creator>Microsoft account</dc:creator>
  <cp:lastModifiedBy>Microsoft account</cp:lastModifiedBy>
  <cp:revision>70</cp:revision>
  <dcterms:created xsi:type="dcterms:W3CDTF">2025-03-14T13:41:00Z</dcterms:created>
  <dcterms:modified xsi:type="dcterms:W3CDTF">2025-03-16T20:04:47Z</dcterms:modified>
</cp:coreProperties>
</file>